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87" d="100"/>
          <a:sy n="87" d="100"/>
        </p:scale>
        <p:origin x="6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29606" y="-12700"/>
            <a:ext cx="16551777" cy="1103451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-647700" y="508000"/>
            <a:ext cx="12369801" cy="61425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451058" y="-138499"/>
            <a:ext cx="13525502" cy="90170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473575" y="2032000"/>
            <a:ext cx="10287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426200" y="4965700"/>
            <a:ext cx="5886450" cy="3924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37350" y="639233"/>
            <a:ext cx="5880100" cy="39200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400425" y="-127000"/>
            <a:ext cx="13525500" cy="9017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jxrf2q8roU23XGwz3Km7sQZFTdB996iG" TargetMode="External"/><Relationship Id="rId4" Type="http://schemas.openxmlformats.org/officeDocument/2006/relationships/hyperlink" Target="https://medium.com/flutter/flutters-ios-application-bundle-6f56d4e88cf8" TargetMode="External"/><Relationship Id="rId5" Type="http://schemas.openxmlformats.org/officeDocument/2006/relationships/hyperlink" Target="https://api.flutter.dev/flutter/material/material-library.html" TargetMode="External"/><Relationship Id="rId6" Type="http://schemas.openxmlformats.org/officeDocument/2006/relationships/hyperlink" Target="https://github.com/flutter/samples/blob/master/INDEX.md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youtube.com/flutterdev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ecspike/status/1194300132663021568" TargetMode="External"/><Relationship Id="rId4" Type="http://schemas.openxmlformats.org/officeDocument/2006/relationships/hyperlink" Target="https://twitter.com/ecspike/status/1193929386547912705" TargetMode="External"/><Relationship Id="rId5" Type="http://schemas.openxmlformats.org/officeDocument/2006/relationships/hyperlink" Target="https://medium.com/flutter-community/flutter-layout-cheat-sheet-5363348d037e" TargetMode="External"/><Relationship Id="rId6" Type="http://schemas.openxmlformats.org/officeDocument/2006/relationships/hyperlink" Target="https://medium.com/flutter-community/flutter-animations-cheat-sheet-7f8cebfb850c" TargetMode="External"/><Relationship Id="rId7" Type="http://schemas.openxmlformats.org/officeDocument/2006/relationships/hyperlink" Target="https://flutter-animations-cheat-sheet.codemagic.app/#/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pub.dev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ndonappbrewery/Flutter-Course-Resources" TargetMode="External"/><Relationship Id="rId4" Type="http://schemas.openxmlformats.org/officeDocument/2006/relationships/hyperlink" Target="https://www.youtube.com/playlist?list=PLR2qQy0Zxs_WAho9MWS1e36xF9PKLdM5w" TargetMode="External"/><Relationship Id="rId5" Type="http://schemas.openxmlformats.org/officeDocument/2006/relationships/hyperlink" Target="https://flutter.dev/community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udemy.com/course/flutter-bootcamp-with-dart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Stef-GMS" TargetMode="External"/><Relationship Id="rId4" Type="http://schemas.openxmlformats.org/officeDocument/2006/relationships/hyperlink" Target="https://github.com/Stef-GMS/pdx_cocoaheads_demo_flutter_2020_01_08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mailto:stephanie@GeekMeSpeak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flutter.dev/docs/development/ui/widgets" TargetMode="External"/><Relationship Id="rId3" Type="http://schemas.openxmlformats.org/officeDocument/2006/relationships/hyperlink" Target="https://pub.dev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hyperlink" Target="https://twitter.com/ecspike/status/1192117455004549121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index.html" TargetMode="External"/><Relationship Id="rId4" Type="http://schemas.openxmlformats.org/officeDocument/2006/relationships/hyperlink" Target="https://flutter.dev/docs/development/ui/widgets" TargetMode="External"/><Relationship Id="rId5" Type="http://schemas.openxmlformats.org/officeDocument/2006/relationships/hyperlink" Target="https://dartpad.dev/flutter" TargetMode="External"/><Relationship Id="rId6" Type="http://schemas.openxmlformats.org/officeDocument/2006/relationships/hyperlink" Target="https://flutter.dev/docs/get-started/flutter-for/ios-devs" TargetMode="External"/><Relationship Id="rId7" Type="http://schemas.openxmlformats.org/officeDocument/2006/relationships/hyperlink" Target="https://flutter.dev/docs/get-started/flutter-for/android-devs" TargetMode="External"/><Relationship Id="rId8" Type="http://schemas.openxmlformats.org/officeDocument/2006/relationships/hyperlink" Target="https://flutter.dev/docs/get-started/flutter-for/web-devs" TargetMode="External"/><Relationship Id="rId9" Type="http://schemas.openxmlformats.org/officeDocument/2006/relationships/hyperlink" Target="https://flutter.dev/docs/get-started/flutter-for/react-native-devs" TargetMode="External"/><Relationship Id="rId10" Type="http://schemas.openxmlformats.org/officeDocument/2006/relationships/hyperlink" Target="https://flutter.dev/docs/get-started/flutter-for/xamarin-forms-devs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flutter.dev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Introduction to Flutter"/>
          <p:cNvSpPr txBox="1">
            <a:spLocks noGrp="1"/>
          </p:cNvSpPr>
          <p:nvPr>
            <p:ph type="ctrTitle"/>
          </p:nvPr>
        </p:nvSpPr>
        <p:spPr>
          <a:xfrm>
            <a:off x="1270000" y="2540000"/>
            <a:ext cx="10464800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CA00"/>
                </a:solidFill>
              </a:defRPr>
            </a:lvl1pPr>
          </a:lstStyle>
          <a:p>
            <a:r>
              <a:t>Introduction to Flutter</a:t>
            </a:r>
          </a:p>
        </p:txBody>
      </p:sp>
      <p:sp>
        <p:nvSpPr>
          <p:cNvPr id="120" name="by Stephanie Patterson…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5930900"/>
            <a:ext cx="10464800" cy="197986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00C6FE"/>
                </a:solidFill>
              </a:defRPr>
            </a:pPr>
            <a:r>
              <a:t>by Stephanie Patterson</a:t>
            </a:r>
          </a:p>
          <a:p>
            <a:pPr>
              <a:defRPr>
                <a:solidFill>
                  <a:srgbClr val="00C6FE"/>
                </a:solidFill>
              </a:defRPr>
            </a:pPr>
            <a:r>
              <a:t>PDX Cocoaheads</a:t>
            </a:r>
          </a:p>
          <a:p>
            <a:pPr>
              <a:defRPr>
                <a:solidFill>
                  <a:srgbClr val="00C6FE"/>
                </a:solidFill>
              </a:defRPr>
            </a:pPr>
            <a:r>
              <a:t>January 8, 2020</a:t>
            </a:r>
          </a:p>
        </p:txBody>
      </p:sp>
      <p:pic>
        <p:nvPicPr>
          <p:cNvPr id="121" name="Image Gallery" descr="Image Gallery"/>
          <p:cNvPicPr>
            <a:picLocks noChangeAspect="1"/>
          </p:cNvPicPr>
          <p:nvPr/>
        </p:nvPicPr>
        <p:blipFill>
          <a:blip r:embed="rId2">
            <a:extLst/>
          </a:blip>
          <a:srcRect t="13430" b="13430"/>
          <a:stretch>
            <a:fillRect/>
          </a:stretch>
        </p:blipFill>
        <p:spPr>
          <a:xfrm>
            <a:off x="5105186" y="648293"/>
            <a:ext cx="2794428" cy="25317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List of Resources con’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6430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List of Resources con’t</a:t>
            </a:r>
          </a:p>
        </p:txBody>
      </p:sp>
      <p:sp>
        <p:nvSpPr>
          <p:cNvPr id="189" name="Visit Google’s Flutter Developers’ YouTube playlist…"/>
          <p:cNvSpPr txBox="1">
            <a:spLocks noGrp="1"/>
          </p:cNvSpPr>
          <p:nvPr>
            <p:ph type="body" idx="1"/>
          </p:nvPr>
        </p:nvSpPr>
        <p:spPr>
          <a:xfrm>
            <a:off x="694368" y="1473300"/>
            <a:ext cx="11616064" cy="781454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17830" indent="-417830" defTabSz="549148">
              <a:spcBef>
                <a:spcPts val="3900"/>
              </a:spcBef>
              <a:defRPr sz="4230">
                <a:solidFill>
                  <a:srgbClr val="00C6FE"/>
                </a:solidFill>
              </a:defRPr>
            </a:pPr>
            <a:r>
              <a:t>Visit Google’s Flutter Developers’ </a:t>
            </a:r>
            <a:r>
              <a:rPr u="sng">
                <a:hlinkClick r:id="rId2"/>
              </a:rPr>
              <a:t>YouTube playlist</a:t>
            </a:r>
          </a:p>
          <a:p>
            <a:pPr marL="417830" indent="-417830" defTabSz="549148">
              <a:spcBef>
                <a:spcPts val="3900"/>
              </a:spcBef>
              <a:defRPr sz="4230">
                <a:solidFill>
                  <a:srgbClr val="00C6FE"/>
                </a:solidFill>
              </a:defRPr>
            </a:pPr>
            <a:r>
              <a:t>Flutter Developers’ </a:t>
            </a:r>
            <a:r>
              <a:rPr u="sng">
                <a:hlinkClick r:id="rId3"/>
              </a:rPr>
              <a:t>Widget of the Week</a:t>
            </a:r>
            <a:r>
              <a:t> series</a:t>
            </a:r>
          </a:p>
          <a:p>
            <a:pPr marL="417830" indent="-417830" defTabSz="549148">
              <a:spcBef>
                <a:spcPts val="3900"/>
              </a:spcBef>
              <a:defRPr sz="4230">
                <a:solidFill>
                  <a:srgbClr val="00C6FE"/>
                </a:solidFill>
              </a:defRPr>
            </a:pPr>
            <a:r>
              <a:t>Information about </a:t>
            </a:r>
            <a:r>
              <a:rPr u="sng">
                <a:hlinkClick r:id="rId4"/>
              </a:rPr>
              <a:t>Flutter’s iOS Application Bundle</a:t>
            </a:r>
            <a:r>
              <a:t> </a:t>
            </a:r>
          </a:p>
          <a:p>
            <a:pPr marL="417830" indent="-417830" defTabSz="549148">
              <a:spcBef>
                <a:spcPts val="3900"/>
              </a:spcBef>
              <a:defRPr sz="4230">
                <a:solidFill>
                  <a:srgbClr val="00C6FE"/>
                </a:solidFill>
              </a:defRPr>
            </a:pPr>
            <a:r>
              <a:t>Material Design Library </a:t>
            </a:r>
            <a:r>
              <a:rPr u="sng">
                <a:hlinkClick r:id="rId5"/>
              </a:rPr>
              <a:t>documentation</a:t>
            </a:r>
          </a:p>
          <a:p>
            <a:pPr marL="417830" indent="-417830" defTabSz="549148">
              <a:spcBef>
                <a:spcPts val="3900"/>
              </a:spcBef>
              <a:defRPr sz="4230">
                <a:solidFill>
                  <a:srgbClr val="00C6FE"/>
                </a:solidFill>
              </a:defRPr>
            </a:pPr>
            <a:r>
              <a:t>Flutter samples can be found on GitHub at</a:t>
            </a:r>
            <a:br/>
            <a:r>
              <a:rPr u="sng">
                <a:hlinkClick r:id="rId6"/>
              </a:rPr>
              <a:t>https://github.com/flutter/samples/blob/master/INDEX.md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1" build="p" bldLvl="5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List of Resources con’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70859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List of Resources con’t</a:t>
            </a:r>
          </a:p>
        </p:txBody>
      </p:sp>
      <p:sp>
        <p:nvSpPr>
          <p:cNvPr id="192" name="Dart Packages - Find and use packages to build Dart and Flutter apps.…"/>
          <p:cNvSpPr txBox="1">
            <a:spLocks noGrp="1"/>
          </p:cNvSpPr>
          <p:nvPr>
            <p:ph type="body" idx="1"/>
          </p:nvPr>
        </p:nvSpPr>
        <p:spPr>
          <a:xfrm>
            <a:off x="694933" y="1536414"/>
            <a:ext cx="11614934" cy="76383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04495" indent="-404495" defTabSz="531622">
              <a:spcBef>
                <a:spcPts val="3800"/>
              </a:spcBef>
              <a:defRPr sz="4095">
                <a:solidFill>
                  <a:srgbClr val="00C6FE"/>
                </a:solidFill>
              </a:defRPr>
            </a:pPr>
            <a:r>
              <a:rPr u="sng">
                <a:hlinkClick r:id="rId2"/>
              </a:rPr>
              <a:t>Dart Packages</a:t>
            </a:r>
            <a:r>
              <a:t> - Find and use packages to build Dart and Flutter apps.</a:t>
            </a:r>
          </a:p>
          <a:p>
            <a:pPr marL="404495" indent="-404495" defTabSz="531622">
              <a:spcBef>
                <a:spcPts val="3800"/>
              </a:spcBef>
              <a:defRPr sz="4095">
                <a:solidFill>
                  <a:srgbClr val="00C6FE"/>
                </a:solidFill>
              </a:defRPr>
            </a:pPr>
            <a:r>
              <a:rPr u="sng">
                <a:hlinkClick r:id="rId3"/>
              </a:rPr>
              <a:t>ListView Cheat Sheet</a:t>
            </a:r>
            <a:r>
              <a:t>- show a list of items</a:t>
            </a:r>
          </a:p>
          <a:p>
            <a:pPr marL="404495" indent="-404495" defTabSz="531622">
              <a:spcBef>
                <a:spcPts val="3800"/>
              </a:spcBef>
              <a:defRPr sz="4095">
                <a:solidFill>
                  <a:srgbClr val="00C6FE"/>
                </a:solidFill>
              </a:defRPr>
            </a:pPr>
            <a:r>
              <a:rPr u="sng">
                <a:hlinkClick r:id="rId4"/>
              </a:rPr>
              <a:t>ListTile Cheat Sheet</a:t>
            </a:r>
            <a:r>
              <a:t> ListTile, an alternative to ListView</a:t>
            </a:r>
          </a:p>
          <a:p>
            <a:pPr marL="404495" indent="-404495" defTabSz="531622">
              <a:spcBef>
                <a:spcPts val="3800"/>
              </a:spcBef>
              <a:defRPr sz="4095">
                <a:solidFill>
                  <a:srgbClr val="00C6FE"/>
                </a:solidFill>
              </a:defRPr>
            </a:pPr>
            <a:r>
              <a:rPr u="sng">
                <a:hlinkClick r:id="rId5"/>
              </a:rPr>
              <a:t>Flutter Layout Cheat Sheet</a:t>
            </a:r>
            <a:r>
              <a:t>, in more detail than above</a:t>
            </a:r>
          </a:p>
          <a:p>
            <a:pPr marL="404495" indent="-404495" defTabSz="531622">
              <a:spcBef>
                <a:spcPts val="3800"/>
              </a:spcBef>
              <a:defRPr sz="4095">
                <a:solidFill>
                  <a:srgbClr val="00C6FE"/>
                </a:solidFill>
              </a:defRPr>
            </a:pPr>
            <a:r>
              <a:rPr u="sng">
                <a:hlinkClick r:id="rId6"/>
              </a:rPr>
              <a:t>Flutter Animations Cheat Sheet</a:t>
            </a:r>
            <a:r>
              <a:t> or </a:t>
            </a:r>
            <a:r>
              <a:rPr u="sng">
                <a:hlinkClick r:id="rId7"/>
              </a:rPr>
              <a:t>expanded at Codemagic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1" build="p" bldLvl="5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List of Resources con’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70859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List of Resources con’t</a:t>
            </a:r>
          </a:p>
        </p:txBody>
      </p:sp>
      <p:sp>
        <p:nvSpPr>
          <p:cNvPr id="195" name="London App Brewery UDEMY course, co-developed with Google.…"/>
          <p:cNvSpPr txBox="1">
            <a:spLocks noGrp="1"/>
          </p:cNvSpPr>
          <p:nvPr>
            <p:ph type="body" idx="1"/>
          </p:nvPr>
        </p:nvSpPr>
        <p:spPr>
          <a:xfrm>
            <a:off x="694933" y="1536414"/>
            <a:ext cx="11614934" cy="7638329"/>
          </a:xfrm>
          <a:prstGeom prst="rect">
            <a:avLst/>
          </a:prstGeom>
        </p:spPr>
        <p:txBody>
          <a:bodyPr/>
          <a:lstStyle/>
          <a:p>
            <a:pPr>
              <a:defRPr sz="4500">
                <a:solidFill>
                  <a:srgbClr val="00C6FE"/>
                </a:solidFill>
              </a:defRPr>
            </a:pPr>
            <a:r>
              <a:rPr i="1" dirty="0"/>
              <a:t>London App Brewery</a:t>
            </a:r>
            <a:r>
              <a:rPr dirty="0"/>
              <a:t> </a:t>
            </a:r>
            <a:r>
              <a:rPr u="sng" dirty="0">
                <a:hlinkClick r:id="rId2"/>
              </a:rPr>
              <a:t>UDEMY course</a:t>
            </a:r>
            <a:r>
              <a:rPr dirty="0"/>
              <a:t>, co-developed with Google.</a:t>
            </a:r>
          </a:p>
          <a:p>
            <a:pPr>
              <a:defRPr sz="4500">
                <a:solidFill>
                  <a:srgbClr val="00C6FE"/>
                </a:solidFill>
              </a:defRPr>
            </a:pPr>
            <a:r>
              <a:rPr i="1" dirty="0"/>
              <a:t>London App Brewery</a:t>
            </a:r>
            <a:r>
              <a:rPr dirty="0"/>
              <a:t> course resources on </a:t>
            </a:r>
            <a:r>
              <a:rPr u="sng" dirty="0">
                <a:hlinkClick r:id="rId3"/>
              </a:rPr>
              <a:t>GitHub</a:t>
            </a:r>
          </a:p>
          <a:p>
            <a:pPr>
              <a:defRPr sz="4500">
                <a:solidFill>
                  <a:srgbClr val="00C6FE"/>
                </a:solidFill>
              </a:defRPr>
            </a:pPr>
            <a:r>
              <a:rPr dirty="0"/>
              <a:t>Pawan Kumar, a Flutter GDE, created a YouTube video series called </a:t>
            </a:r>
            <a:r>
              <a:rPr i="1" u="sng" dirty="0">
                <a:hlinkClick r:id="rId4"/>
              </a:rPr>
              <a:t>Learn Flutter Like A PRO By Building Apps</a:t>
            </a:r>
          </a:p>
          <a:p>
            <a:pPr>
              <a:defRPr sz="4500">
                <a:solidFill>
                  <a:srgbClr val="00C6FE"/>
                </a:solidFill>
              </a:defRPr>
            </a:pPr>
            <a:r>
              <a:rPr i="1" dirty="0"/>
              <a:t>Flutter Community</a:t>
            </a:r>
            <a:r>
              <a:rPr dirty="0"/>
              <a:t> </a:t>
            </a:r>
            <a:r>
              <a:rPr u="sng" dirty="0">
                <a:hlinkClick r:id="rId5"/>
              </a:rPr>
              <a:t>sites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1" build="p" bldLvl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tforms supported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6656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Platforms supported</a:t>
            </a:r>
          </a:p>
        </p:txBody>
      </p:sp>
      <p:sp>
        <p:nvSpPr>
          <p:cNvPr id="198" name="Flutter"/>
          <p:cNvSpPr txBox="1">
            <a:spLocks noGrp="1"/>
          </p:cNvSpPr>
          <p:nvPr>
            <p:ph type="body" sz="quarter" idx="1"/>
          </p:nvPr>
        </p:nvSpPr>
        <p:spPr>
          <a:xfrm>
            <a:off x="692730" y="1542004"/>
            <a:ext cx="5853540" cy="12665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4500">
                <a:solidFill>
                  <a:srgbClr val="82C6F5"/>
                </a:solidFill>
              </a:defRPr>
            </a:lvl1pPr>
          </a:lstStyle>
          <a:p>
            <a:r>
              <a:t>Flutter</a:t>
            </a:r>
          </a:p>
        </p:txBody>
      </p:sp>
      <p:sp>
        <p:nvSpPr>
          <p:cNvPr id="199" name="SwiftUI"/>
          <p:cNvSpPr txBox="1"/>
          <p:nvPr/>
        </p:nvSpPr>
        <p:spPr>
          <a:xfrm>
            <a:off x="6458530" y="1542004"/>
            <a:ext cx="5853540" cy="1266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spcBef>
                <a:spcPts val="3200"/>
              </a:spcBef>
              <a:defRPr sz="4500" b="0">
                <a:solidFill>
                  <a:srgbClr val="82C6F5"/>
                </a:solidFill>
              </a:defRPr>
            </a:lvl1pPr>
          </a:lstStyle>
          <a:p>
            <a:r>
              <a:t>SwiftUI</a:t>
            </a:r>
          </a:p>
        </p:txBody>
      </p:sp>
      <p:sp>
        <p:nvSpPr>
          <p:cNvPr id="200" name="iOS…"/>
          <p:cNvSpPr txBox="1"/>
          <p:nvPr/>
        </p:nvSpPr>
        <p:spPr>
          <a:xfrm>
            <a:off x="694368" y="2830010"/>
            <a:ext cx="5850264" cy="6595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386715" indent="-386715" algn="l" defTabSz="508254">
              <a:spcBef>
                <a:spcPts val="3600"/>
              </a:spcBef>
              <a:buSzPct val="145000"/>
              <a:buChar char="•"/>
              <a:defRPr sz="3915" b="0">
                <a:solidFill>
                  <a:srgbClr val="00C6FE"/>
                </a:solidFill>
              </a:defRPr>
            </a:pPr>
            <a:r>
              <a:t>iOS</a:t>
            </a:r>
          </a:p>
          <a:p>
            <a:pPr marL="386715" indent="-386715" algn="l" defTabSz="508254">
              <a:spcBef>
                <a:spcPts val="3600"/>
              </a:spcBef>
              <a:buSzPct val="145000"/>
              <a:buChar char="•"/>
              <a:defRPr sz="3915" b="0">
                <a:solidFill>
                  <a:srgbClr val="00C6FE"/>
                </a:solidFill>
              </a:defRPr>
            </a:pPr>
            <a:r>
              <a:t>Android</a:t>
            </a:r>
          </a:p>
          <a:p>
            <a:pPr marL="386715" indent="-386715" algn="l" defTabSz="508254">
              <a:spcBef>
                <a:spcPts val="3600"/>
              </a:spcBef>
              <a:buSzPct val="145000"/>
              <a:buChar char="•"/>
              <a:defRPr sz="3915" b="0">
                <a:solidFill>
                  <a:srgbClr val="00C6FE"/>
                </a:solidFill>
              </a:defRPr>
            </a:pPr>
            <a:r>
              <a:t>Web (in beta)</a:t>
            </a:r>
          </a:p>
          <a:p>
            <a:pPr marL="386715" indent="-386715" algn="l" defTabSz="508254">
              <a:spcBef>
                <a:spcPts val="3600"/>
              </a:spcBef>
              <a:buSzPct val="145000"/>
              <a:buChar char="•"/>
              <a:defRPr sz="3915" b="0">
                <a:solidFill>
                  <a:srgbClr val="00C6FE"/>
                </a:solidFill>
              </a:defRPr>
            </a:pPr>
            <a:r>
              <a:t>MacOS (in alpha)</a:t>
            </a:r>
          </a:p>
          <a:p>
            <a:pPr marL="386715" indent="-386715" algn="l" defTabSz="508254">
              <a:spcBef>
                <a:spcPts val="3600"/>
              </a:spcBef>
              <a:buSzPct val="145000"/>
              <a:buChar char="•"/>
              <a:defRPr sz="3915" b="0">
                <a:solidFill>
                  <a:srgbClr val="00C6FE"/>
                </a:solidFill>
              </a:defRPr>
            </a:pPr>
            <a:r>
              <a:t>Windows (in dev)</a:t>
            </a:r>
          </a:p>
          <a:p>
            <a:pPr marL="386715" indent="-386715" algn="l" defTabSz="508254">
              <a:spcBef>
                <a:spcPts val="3600"/>
              </a:spcBef>
              <a:buSzPct val="145000"/>
              <a:buChar char="•"/>
              <a:defRPr sz="3915" b="0">
                <a:solidFill>
                  <a:srgbClr val="00C6FE"/>
                </a:solidFill>
              </a:defRPr>
            </a:pPr>
            <a:r>
              <a:t>Linux (in dev)</a:t>
            </a:r>
            <a:br/>
            <a:endParaRPr/>
          </a:p>
        </p:txBody>
      </p:sp>
      <p:sp>
        <p:nvSpPr>
          <p:cNvPr id="201" name="Apple platforms only"/>
          <p:cNvSpPr txBox="1"/>
          <p:nvPr/>
        </p:nvSpPr>
        <p:spPr>
          <a:xfrm>
            <a:off x="6460168" y="2830010"/>
            <a:ext cx="5850264" cy="6595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417830" indent="-417830" algn="l" defTabSz="549148">
              <a:spcBef>
                <a:spcPts val="3900"/>
              </a:spcBef>
              <a:buSzPct val="145000"/>
              <a:buChar char="•"/>
              <a:defRPr sz="4230" b="0">
                <a:solidFill>
                  <a:srgbClr val="00C6FE"/>
                </a:solidFill>
              </a:defRPr>
            </a:pPr>
            <a:r>
              <a:t>Apple platforms only</a:t>
            </a:r>
          </a:p>
          <a:p>
            <a:pPr algn="l" defTabSz="549148">
              <a:spcBef>
                <a:spcPts val="3900"/>
              </a:spcBef>
              <a:defRPr sz="4230" b="0">
                <a:solidFill>
                  <a:srgbClr val="00C6FE"/>
                </a:solidFill>
              </a:defRPr>
            </a:pPr>
            <a:endParaRPr/>
          </a:p>
          <a:p>
            <a:pPr algn="l" defTabSz="549148">
              <a:spcBef>
                <a:spcPts val="3900"/>
              </a:spcBef>
              <a:defRPr sz="4230" b="0">
                <a:solidFill>
                  <a:srgbClr val="00C6FE"/>
                </a:solidFill>
              </a:defRPr>
            </a:pPr>
            <a:endParaRPr/>
          </a:p>
          <a:p>
            <a:pPr algn="l" defTabSz="549148">
              <a:spcBef>
                <a:spcPts val="3900"/>
              </a:spcBef>
              <a:defRPr sz="4230" b="0">
                <a:solidFill>
                  <a:srgbClr val="00C6FE"/>
                </a:solidFill>
              </a:defRPr>
            </a:pPr>
            <a:endParaRPr/>
          </a:p>
          <a:p>
            <a:pPr algn="l" defTabSz="549148">
              <a:spcBef>
                <a:spcPts val="3900"/>
              </a:spcBef>
              <a:defRPr sz="4230" b="0">
                <a:solidFill>
                  <a:srgbClr val="00C6FE"/>
                </a:solidFill>
              </a:defRPr>
            </a:pPr>
            <a:r>
              <a:t/>
            </a:r>
            <a:br/>
            <a:r>
              <a:t/>
            </a:r>
            <a:br/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Question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CA00"/>
                </a:solidFill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tef’s contact inf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70859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Stef’s contact info</a:t>
            </a:r>
          </a:p>
        </p:txBody>
      </p:sp>
      <p:sp>
        <p:nvSpPr>
          <p:cNvPr id="206" name="Twitter: @GeekMeSpeakStef…"/>
          <p:cNvSpPr txBox="1">
            <a:spLocks noGrp="1"/>
          </p:cNvSpPr>
          <p:nvPr>
            <p:ph type="body" idx="1"/>
          </p:nvPr>
        </p:nvSpPr>
        <p:spPr>
          <a:xfrm>
            <a:off x="694933" y="1536414"/>
            <a:ext cx="11614934" cy="5047144"/>
          </a:xfrm>
          <a:prstGeom prst="rect">
            <a:avLst/>
          </a:prstGeom>
        </p:spPr>
        <p:txBody>
          <a:bodyPr/>
          <a:lstStyle/>
          <a:p>
            <a:pPr marL="346709" indent="-346709" defTabSz="455675">
              <a:spcBef>
                <a:spcPts val="3200"/>
              </a:spcBef>
              <a:defRPr sz="3509">
                <a:solidFill>
                  <a:srgbClr val="00C6FE"/>
                </a:solidFill>
              </a:defRPr>
            </a:pPr>
            <a:r>
              <a:t>Twitter: @GeekMeSpeakStef</a:t>
            </a:r>
          </a:p>
          <a:p>
            <a:pPr marL="346709" indent="-346709" defTabSz="455675">
              <a:spcBef>
                <a:spcPts val="3200"/>
              </a:spcBef>
              <a:defRPr sz="3509">
                <a:solidFill>
                  <a:srgbClr val="00C6FE"/>
                </a:solidFill>
              </a:defRPr>
            </a:pPr>
            <a:r>
              <a:t>Email: </a:t>
            </a:r>
            <a:r>
              <a:rPr u="sng">
                <a:hlinkClick r:id="rId2"/>
              </a:rPr>
              <a:t>stephanie@GeekMeSpeak.com</a:t>
            </a:r>
          </a:p>
          <a:p>
            <a:pPr marL="346709" indent="-346709" defTabSz="455675">
              <a:spcBef>
                <a:spcPts val="3200"/>
              </a:spcBef>
              <a:defRPr sz="3509">
                <a:solidFill>
                  <a:srgbClr val="00C6FE"/>
                </a:solidFill>
              </a:defRPr>
            </a:pPr>
            <a:r>
              <a:t>Demo resources:</a:t>
            </a:r>
          </a:p>
          <a:p>
            <a:pPr marL="693419" lvl="1" indent="-346709" defTabSz="455675">
              <a:spcBef>
                <a:spcPts val="3200"/>
              </a:spcBef>
              <a:defRPr sz="3509">
                <a:solidFill>
                  <a:srgbClr val="00C6FE"/>
                </a:solidFill>
              </a:defRPr>
            </a:pPr>
            <a:r>
              <a:t>Gists: </a:t>
            </a:r>
            <a:r>
              <a:rPr u="sng">
                <a:hlinkClick r:id="rId3"/>
              </a:rPr>
              <a:t>https://gist.github.com/Stef-GMS</a:t>
            </a:r>
          </a:p>
          <a:p>
            <a:pPr marL="693419" lvl="1" indent="-346709" defTabSz="455675">
              <a:spcBef>
                <a:spcPts val="3200"/>
              </a:spcBef>
              <a:defRPr sz="3509">
                <a:solidFill>
                  <a:srgbClr val="00C6FE"/>
                </a:solidFill>
              </a:defRPr>
            </a:pPr>
            <a:r>
              <a:t>App:</a:t>
            </a:r>
            <a:r>
              <a:rPr sz="3041"/>
              <a:t> </a:t>
            </a:r>
            <a:r>
              <a:rPr u="sng">
                <a:hlinkClick r:id="rId4"/>
              </a:rPr>
              <a:t>https://github.com/Stef-GMS/pdx_cocoaheads_demo_flutter_2020_01_08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is Flu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73260"/>
          </a:xfrm>
          <a:prstGeom prst="rect">
            <a:avLst/>
          </a:prstGeom>
        </p:spPr>
        <p:txBody>
          <a:bodyPr/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What is Flutter?</a:t>
            </a:r>
          </a:p>
        </p:txBody>
      </p:sp>
      <p:sp>
        <p:nvSpPr>
          <p:cNvPr id="124" name="Flutter is an Open Source UI Toolkit created by Google to enable developers to build natively compiled mobile, web, and desktop apps with a single codebase.…"/>
          <p:cNvSpPr txBox="1">
            <a:spLocks noGrp="1"/>
          </p:cNvSpPr>
          <p:nvPr>
            <p:ph type="body" idx="1"/>
          </p:nvPr>
        </p:nvSpPr>
        <p:spPr>
          <a:xfrm>
            <a:off x="693967" y="1347524"/>
            <a:ext cx="11616866" cy="7902575"/>
          </a:xfrm>
          <a:prstGeom prst="rect">
            <a:avLst/>
          </a:prstGeom>
        </p:spPr>
        <p:txBody>
          <a:bodyPr/>
          <a:lstStyle/>
          <a:p>
            <a:pPr marL="444499" indent="-444499">
              <a:defRPr sz="4500">
                <a:solidFill>
                  <a:srgbClr val="82C6F5"/>
                </a:solidFill>
              </a:defRPr>
            </a:pPr>
            <a:r>
              <a:t>Flutter is an Open Source UI Toolkit created by Google to enable developers to build natively compiled mobile, web, and desktop apps with a single codebase.</a:t>
            </a:r>
          </a:p>
          <a:p>
            <a:pPr marL="444499" indent="-444499">
              <a:defRPr sz="4500">
                <a:solidFill>
                  <a:srgbClr val="82C6F5"/>
                </a:solidFill>
              </a:defRPr>
            </a:pPr>
            <a:r>
              <a:t>Flutter comes with many pre-built widgets to easily layout your apps. (see </a:t>
            </a:r>
            <a:r>
              <a:rPr u="sng">
                <a:hlinkClick r:id="rId2"/>
              </a:rPr>
              <a:t>Widgets Catalog</a:t>
            </a:r>
            <a:r>
              <a:t> and Community </a:t>
            </a:r>
            <a:r>
              <a:rPr u="sng">
                <a:hlinkClick r:id="rId3"/>
              </a:rPr>
              <a:t>Dart Packages</a:t>
            </a:r>
            <a:r>
              <a:t>) ,</a:t>
            </a:r>
          </a:p>
          <a:p>
            <a:pPr marL="444499" indent="-444499">
              <a:defRPr sz="4500">
                <a:solidFill>
                  <a:srgbClr val="82C6F5"/>
                </a:solidFill>
              </a:defRPr>
            </a:pPr>
            <a:r>
              <a:t>Flutter starts with a blank screen and then paints renderings (widgets, animations, etc.).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1" uiExpand="1" build="p" bldLvl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Why Use Flu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6656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Why Use Flutter?</a:t>
            </a:r>
          </a:p>
        </p:txBody>
      </p:sp>
      <p:sp>
        <p:nvSpPr>
          <p:cNvPr id="127" name="One codebase.  No need to create a native iOS, Android, and web apps all in three different languages. (MacOS is currently in alpha)…"/>
          <p:cNvSpPr txBox="1">
            <a:spLocks noGrp="1"/>
          </p:cNvSpPr>
          <p:nvPr>
            <p:ph type="body" idx="1"/>
          </p:nvPr>
        </p:nvSpPr>
        <p:spPr>
          <a:xfrm>
            <a:off x="692730" y="1554704"/>
            <a:ext cx="11619340" cy="736677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26719" indent="-426719" defTabSz="560831">
              <a:spcBef>
                <a:spcPts val="3000"/>
              </a:spcBef>
              <a:defRPr sz="4320">
                <a:solidFill>
                  <a:srgbClr val="82C6F5"/>
                </a:solidFill>
              </a:defRPr>
            </a:pPr>
            <a:r>
              <a:rPr dirty="0"/>
              <a:t>One codebase.  No need to create a native iOS, Android, and web apps all in three different languages. (MacOS is currently in alpha)</a:t>
            </a:r>
          </a:p>
          <a:p>
            <a:pPr marL="426719" indent="-426719" defTabSz="560831">
              <a:spcBef>
                <a:spcPts val="3000"/>
              </a:spcBef>
              <a:defRPr sz="4320">
                <a:solidFill>
                  <a:srgbClr val="82C6F5"/>
                </a:solidFill>
              </a:defRPr>
            </a:pPr>
            <a:r>
              <a:rPr dirty="0"/>
              <a:t>No need to use potentially complex constraints to maintain layout(s) across variety of screen sizes.</a:t>
            </a:r>
          </a:p>
          <a:p>
            <a:pPr marL="426719" indent="-426719" defTabSz="560831">
              <a:spcBef>
                <a:spcPts val="3000"/>
              </a:spcBef>
              <a:defRPr sz="4320">
                <a:solidFill>
                  <a:srgbClr val="82C6F5"/>
                </a:solidFill>
              </a:defRPr>
            </a:pPr>
            <a:r>
              <a:rPr dirty="0"/>
              <a:t>Flutter apps are built using the Dart language which is very similar to other object-oriented programming languages.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1" build="p" bldLvl="5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Why Use Flutter? con’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6656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Why Use Flutter? con’t</a:t>
            </a:r>
          </a:p>
        </p:txBody>
      </p:sp>
      <p:sp>
        <p:nvSpPr>
          <p:cNvPr id="130" name="Hot reload enables Flutter developers to build UIs and make modifications and almost instantly see any changes.…"/>
          <p:cNvSpPr txBox="1">
            <a:spLocks noGrp="1"/>
          </p:cNvSpPr>
          <p:nvPr>
            <p:ph type="body" idx="1"/>
          </p:nvPr>
        </p:nvSpPr>
        <p:spPr>
          <a:xfrm>
            <a:off x="692730" y="1542004"/>
            <a:ext cx="11619340" cy="6378734"/>
          </a:xfrm>
          <a:prstGeom prst="rect">
            <a:avLst/>
          </a:prstGeom>
        </p:spPr>
        <p:txBody>
          <a:bodyPr/>
          <a:lstStyle/>
          <a:p>
            <a:pPr marL="444500" indent="-444500">
              <a:defRPr sz="4500">
                <a:solidFill>
                  <a:srgbClr val="82C6F5"/>
                </a:solidFill>
              </a:defRPr>
            </a:pPr>
            <a:r>
              <a:t>Hot reload enables Flutter developers to build UIs and make modifications and almost instantly see any changes.</a:t>
            </a:r>
          </a:p>
          <a:p>
            <a:pPr marL="444500" indent="-444500">
              <a:defRPr sz="4500">
                <a:solidFill>
                  <a:srgbClr val="82C6F5"/>
                </a:solidFill>
              </a:defRPr>
            </a:pPr>
            <a:r>
              <a:t>Flutter is Open Source and you have access to the source code; no source behind proprietary wall.  Which means you can customize implementation (i.e. you wanted rounder edges on a button).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1" build="p" bldLvl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tructure of a Flutter Ap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63659"/>
          </a:xfrm>
          <a:prstGeom prst="rect">
            <a:avLst/>
          </a:prstGeom>
        </p:spPr>
        <p:txBody>
          <a:bodyPr/>
          <a:lstStyle>
            <a:lvl1pPr defTabSz="537463">
              <a:defRPr sz="7360">
                <a:solidFill>
                  <a:srgbClr val="FFCA00"/>
                </a:solidFill>
              </a:defRPr>
            </a:lvl1pPr>
          </a:lstStyle>
          <a:p>
            <a:r>
              <a:t>Structure of a Flutter App</a:t>
            </a:r>
          </a:p>
        </p:txBody>
      </p:sp>
      <p:sp>
        <p:nvSpPr>
          <p:cNvPr id="133" name="Scaffold"/>
          <p:cNvSpPr/>
          <p:nvPr/>
        </p:nvSpPr>
        <p:spPr>
          <a:xfrm>
            <a:off x="8153400" y="1651613"/>
            <a:ext cx="1457732" cy="637168"/>
          </a:xfrm>
          <a:prstGeom prst="rect">
            <a:avLst/>
          </a:prstGeom>
          <a:solidFill>
            <a:srgbClr val="9F89D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Scaffold</a:t>
            </a:r>
          </a:p>
        </p:txBody>
      </p:sp>
      <p:sp>
        <p:nvSpPr>
          <p:cNvPr id="134" name="AppBar"/>
          <p:cNvSpPr/>
          <p:nvPr/>
        </p:nvSpPr>
        <p:spPr>
          <a:xfrm>
            <a:off x="6415279" y="2964194"/>
            <a:ext cx="1457733" cy="637168"/>
          </a:xfrm>
          <a:prstGeom prst="rect">
            <a:avLst/>
          </a:prstGeom>
          <a:solidFill>
            <a:srgbClr val="FF26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AppBar</a:t>
            </a:r>
          </a:p>
        </p:txBody>
      </p:sp>
      <p:grpSp>
        <p:nvGrpSpPr>
          <p:cNvPr id="137" name="Group"/>
          <p:cNvGrpSpPr/>
          <p:nvPr/>
        </p:nvGrpSpPr>
        <p:grpSpPr>
          <a:xfrm>
            <a:off x="950836" y="1578946"/>
            <a:ext cx="3830839" cy="7889159"/>
            <a:chOff x="0" y="0"/>
            <a:chExt cx="3830837" cy="7889158"/>
          </a:xfrm>
        </p:grpSpPr>
        <p:sp>
          <p:nvSpPr>
            <p:cNvPr id="135" name="Phone"/>
            <p:cNvSpPr/>
            <p:nvPr/>
          </p:nvSpPr>
          <p:spPr>
            <a:xfrm>
              <a:off x="0" y="0"/>
              <a:ext cx="3830838" cy="7889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8" y="0"/>
                  </a:moveTo>
                  <a:cubicBezTo>
                    <a:pt x="934" y="0"/>
                    <a:pt x="0" y="453"/>
                    <a:pt x="0" y="1004"/>
                  </a:cubicBezTo>
                  <a:lnTo>
                    <a:pt x="0" y="20596"/>
                  </a:lnTo>
                  <a:cubicBezTo>
                    <a:pt x="0" y="21152"/>
                    <a:pt x="934" y="21600"/>
                    <a:pt x="2068" y="21600"/>
                  </a:cubicBezTo>
                  <a:lnTo>
                    <a:pt x="19532" y="21600"/>
                  </a:lnTo>
                  <a:cubicBezTo>
                    <a:pt x="20666" y="21600"/>
                    <a:pt x="21600" y="21147"/>
                    <a:pt x="21600" y="20596"/>
                  </a:cubicBezTo>
                  <a:lnTo>
                    <a:pt x="21600" y="1004"/>
                  </a:lnTo>
                  <a:cubicBezTo>
                    <a:pt x="21600" y="453"/>
                    <a:pt x="20677" y="0"/>
                    <a:pt x="19532" y="0"/>
                  </a:cubicBezTo>
                  <a:lnTo>
                    <a:pt x="2068" y="0"/>
                  </a:lnTo>
                  <a:close/>
                  <a:moveTo>
                    <a:pt x="9142" y="1350"/>
                  </a:moveTo>
                  <a:lnTo>
                    <a:pt x="12468" y="1350"/>
                  </a:lnTo>
                  <a:cubicBezTo>
                    <a:pt x="12758" y="1350"/>
                    <a:pt x="12990" y="1463"/>
                    <a:pt x="12990" y="1604"/>
                  </a:cubicBezTo>
                  <a:cubicBezTo>
                    <a:pt x="12990" y="1744"/>
                    <a:pt x="12758" y="1858"/>
                    <a:pt x="12468" y="1858"/>
                  </a:cubicBezTo>
                  <a:lnTo>
                    <a:pt x="9142" y="1858"/>
                  </a:lnTo>
                  <a:cubicBezTo>
                    <a:pt x="8853" y="1858"/>
                    <a:pt x="8621" y="1744"/>
                    <a:pt x="8621" y="1604"/>
                  </a:cubicBezTo>
                  <a:cubicBezTo>
                    <a:pt x="8621" y="1463"/>
                    <a:pt x="8853" y="1350"/>
                    <a:pt x="9142" y="1350"/>
                  </a:cubicBezTo>
                  <a:close/>
                  <a:moveTo>
                    <a:pt x="1477" y="2927"/>
                  </a:moveTo>
                  <a:lnTo>
                    <a:pt x="20123" y="2927"/>
                  </a:lnTo>
                  <a:lnTo>
                    <a:pt x="20123" y="18985"/>
                  </a:lnTo>
                  <a:lnTo>
                    <a:pt x="1477" y="18985"/>
                  </a:lnTo>
                  <a:lnTo>
                    <a:pt x="1477" y="2927"/>
                  </a:lnTo>
                  <a:close/>
                </a:path>
              </a:pathLst>
            </a:custGeom>
            <a:solidFill>
              <a:srgbClr val="FE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6" name="Rectangle"/>
            <p:cNvSpPr/>
            <p:nvPr/>
          </p:nvSpPr>
          <p:spPr>
            <a:xfrm>
              <a:off x="1280418" y="2526"/>
              <a:ext cx="1270001" cy="96795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138" name="Rectangle"/>
          <p:cNvSpPr/>
          <p:nvPr/>
        </p:nvSpPr>
        <p:spPr>
          <a:xfrm>
            <a:off x="1231080" y="2647777"/>
            <a:ext cx="3267054" cy="5850232"/>
          </a:xfrm>
          <a:prstGeom prst="rect">
            <a:avLst/>
          </a:prstGeom>
          <a:solidFill>
            <a:srgbClr val="9F89D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" name="Rectangle"/>
          <p:cNvSpPr/>
          <p:nvPr/>
        </p:nvSpPr>
        <p:spPr>
          <a:xfrm>
            <a:off x="1232729" y="2665845"/>
            <a:ext cx="3267053" cy="518904"/>
          </a:xfrm>
          <a:prstGeom prst="rect">
            <a:avLst/>
          </a:prstGeom>
          <a:solidFill>
            <a:srgbClr val="FF26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0" name="Container"/>
          <p:cNvSpPr/>
          <p:nvPr/>
        </p:nvSpPr>
        <p:spPr>
          <a:xfrm>
            <a:off x="9824313" y="2964194"/>
            <a:ext cx="1457733" cy="637168"/>
          </a:xfrm>
          <a:prstGeom prst="rect">
            <a:avLst/>
          </a:prstGeom>
          <a:solidFill>
            <a:srgbClr val="0096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Container</a:t>
            </a:r>
          </a:p>
        </p:txBody>
      </p:sp>
      <p:sp>
        <p:nvSpPr>
          <p:cNvPr id="141" name="Rectangle"/>
          <p:cNvSpPr/>
          <p:nvPr/>
        </p:nvSpPr>
        <p:spPr>
          <a:xfrm>
            <a:off x="1326943" y="3351443"/>
            <a:ext cx="3078624" cy="5037461"/>
          </a:xfrm>
          <a:prstGeom prst="rect">
            <a:avLst/>
          </a:prstGeom>
          <a:solidFill>
            <a:srgbClr val="0096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2" name="Column"/>
          <p:cNvSpPr/>
          <p:nvPr/>
        </p:nvSpPr>
        <p:spPr>
          <a:xfrm>
            <a:off x="9824313" y="4558216"/>
            <a:ext cx="1457733" cy="637168"/>
          </a:xfrm>
          <a:prstGeom prst="rect">
            <a:avLst/>
          </a:prstGeom>
          <a:solidFill>
            <a:srgbClr val="FFC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2B2C3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Column</a:t>
            </a:r>
          </a:p>
        </p:txBody>
      </p:sp>
      <p:sp>
        <p:nvSpPr>
          <p:cNvPr id="143" name="Rectangle"/>
          <p:cNvSpPr/>
          <p:nvPr/>
        </p:nvSpPr>
        <p:spPr>
          <a:xfrm>
            <a:off x="1457068" y="3528552"/>
            <a:ext cx="2818375" cy="4683243"/>
          </a:xfrm>
          <a:prstGeom prst="rect">
            <a:avLst/>
          </a:prstGeom>
          <a:solidFill>
            <a:srgbClr val="FFCA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" name="Line"/>
          <p:cNvSpPr/>
          <p:nvPr/>
        </p:nvSpPr>
        <p:spPr>
          <a:xfrm flipV="1">
            <a:off x="7937354" y="2318846"/>
            <a:ext cx="757433" cy="75743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5" name="Line"/>
          <p:cNvSpPr/>
          <p:nvPr/>
        </p:nvSpPr>
        <p:spPr>
          <a:xfrm flipH="1" flipV="1">
            <a:off x="9006603" y="2318846"/>
            <a:ext cx="757432" cy="75743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6" name="Line"/>
          <p:cNvSpPr/>
          <p:nvPr/>
        </p:nvSpPr>
        <p:spPr>
          <a:xfrm>
            <a:off x="1486535" y="5815424"/>
            <a:ext cx="2759440" cy="1"/>
          </a:xfrm>
          <a:prstGeom prst="line">
            <a:avLst/>
          </a:prstGeom>
          <a:ln w="25400">
            <a:solidFill>
              <a:srgbClr val="2B2C3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7" name="Row"/>
          <p:cNvSpPr/>
          <p:nvPr/>
        </p:nvSpPr>
        <p:spPr>
          <a:xfrm>
            <a:off x="8029736" y="6120491"/>
            <a:ext cx="1457733" cy="637168"/>
          </a:xfrm>
          <a:prstGeom prst="rect">
            <a:avLst/>
          </a:prstGeom>
          <a:solidFill>
            <a:srgbClr val="4F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Row</a:t>
            </a:r>
          </a:p>
        </p:txBody>
      </p:sp>
      <p:sp>
        <p:nvSpPr>
          <p:cNvPr id="148" name="Rectangle"/>
          <p:cNvSpPr/>
          <p:nvPr/>
        </p:nvSpPr>
        <p:spPr>
          <a:xfrm>
            <a:off x="1525367" y="3684469"/>
            <a:ext cx="2681776" cy="2003308"/>
          </a:xfrm>
          <a:prstGeom prst="rect">
            <a:avLst/>
          </a:prstGeom>
          <a:solidFill>
            <a:srgbClr val="4F8F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9" name="Line"/>
          <p:cNvSpPr/>
          <p:nvPr/>
        </p:nvSpPr>
        <p:spPr>
          <a:xfrm flipV="1">
            <a:off x="2866255" y="3784704"/>
            <a:ext cx="1" cy="1802837"/>
          </a:xfrm>
          <a:prstGeom prst="line">
            <a:avLst/>
          </a:prstGeom>
          <a:ln w="25400">
            <a:solidFill>
              <a:srgbClr val="2B2C3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0" name="Text"/>
          <p:cNvSpPr/>
          <p:nvPr/>
        </p:nvSpPr>
        <p:spPr>
          <a:xfrm>
            <a:off x="6637056" y="7802757"/>
            <a:ext cx="1457733" cy="63716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2B2C3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Text</a:t>
            </a:r>
          </a:p>
        </p:txBody>
      </p:sp>
      <p:sp>
        <p:nvSpPr>
          <p:cNvPr id="151" name="Text"/>
          <p:cNvSpPr/>
          <p:nvPr/>
        </p:nvSpPr>
        <p:spPr>
          <a:xfrm>
            <a:off x="11263500" y="6120491"/>
            <a:ext cx="1457733" cy="63716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2B2C3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Text</a:t>
            </a:r>
          </a:p>
        </p:txBody>
      </p:sp>
      <p:sp>
        <p:nvSpPr>
          <p:cNvPr id="152" name="Icon"/>
          <p:cNvSpPr/>
          <p:nvPr/>
        </p:nvSpPr>
        <p:spPr>
          <a:xfrm>
            <a:off x="9475641" y="7802757"/>
            <a:ext cx="1457733" cy="637168"/>
          </a:xfrm>
          <a:prstGeom prst="rect">
            <a:avLst/>
          </a:prstGeom>
          <a:solidFill>
            <a:srgbClr val="58340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Icon</a:t>
            </a:r>
          </a:p>
        </p:txBody>
      </p:sp>
      <p:sp>
        <p:nvSpPr>
          <p:cNvPr id="153" name="Book"/>
          <p:cNvSpPr/>
          <p:nvPr/>
        </p:nvSpPr>
        <p:spPr>
          <a:xfrm>
            <a:off x="3123096" y="4352650"/>
            <a:ext cx="821565" cy="6669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8703"/>
                </a:lnTo>
                <a:lnTo>
                  <a:pt x="0" y="17407"/>
                </a:lnTo>
                <a:cubicBezTo>
                  <a:pt x="7892" y="17407"/>
                  <a:pt x="10521" y="21600"/>
                  <a:pt x="10521" y="21600"/>
                </a:cubicBezTo>
                <a:lnTo>
                  <a:pt x="10521" y="13417"/>
                </a:lnTo>
                <a:lnTo>
                  <a:pt x="10521" y="5233"/>
                </a:lnTo>
                <a:cubicBezTo>
                  <a:pt x="10521" y="5233"/>
                  <a:pt x="7892" y="0"/>
                  <a:pt x="0" y="0"/>
                </a:cubicBezTo>
                <a:close/>
                <a:moveTo>
                  <a:pt x="21600" y="0"/>
                </a:moveTo>
                <a:cubicBezTo>
                  <a:pt x="13708" y="0"/>
                  <a:pt x="11079" y="5233"/>
                  <a:pt x="11079" y="5233"/>
                </a:cubicBezTo>
                <a:lnTo>
                  <a:pt x="11079" y="13417"/>
                </a:lnTo>
                <a:lnTo>
                  <a:pt x="11079" y="21600"/>
                </a:lnTo>
                <a:cubicBezTo>
                  <a:pt x="11079" y="21600"/>
                  <a:pt x="13708" y="17407"/>
                  <a:pt x="21600" y="17407"/>
                </a:cubicBezTo>
                <a:lnTo>
                  <a:pt x="21600" y="8703"/>
                </a:lnTo>
                <a:lnTo>
                  <a:pt x="21600" y="0"/>
                </a:lnTo>
                <a:close/>
              </a:path>
            </a:pathLst>
          </a:custGeom>
          <a:solidFill>
            <a:srgbClr val="58340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4" name="Line"/>
          <p:cNvSpPr/>
          <p:nvPr/>
        </p:nvSpPr>
        <p:spPr>
          <a:xfrm flipV="1">
            <a:off x="9256260" y="5279221"/>
            <a:ext cx="757432" cy="757433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5" name="Line"/>
          <p:cNvSpPr/>
          <p:nvPr/>
        </p:nvSpPr>
        <p:spPr>
          <a:xfrm flipV="1">
            <a:off x="7691884" y="6900593"/>
            <a:ext cx="757432" cy="75743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6" name="Line"/>
          <p:cNvSpPr/>
          <p:nvPr/>
        </p:nvSpPr>
        <p:spPr>
          <a:xfrm flipH="1" flipV="1">
            <a:off x="11083554" y="5279221"/>
            <a:ext cx="757433" cy="757433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7" name="Line"/>
          <p:cNvSpPr/>
          <p:nvPr/>
        </p:nvSpPr>
        <p:spPr>
          <a:xfrm flipH="1" flipV="1">
            <a:off x="9256260" y="6900593"/>
            <a:ext cx="757432" cy="75743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8" name="Line"/>
          <p:cNvSpPr/>
          <p:nvPr/>
        </p:nvSpPr>
        <p:spPr>
          <a:xfrm flipV="1">
            <a:off x="10553178" y="3696583"/>
            <a:ext cx="1" cy="76641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9" name="T"/>
          <p:cNvSpPr txBox="1"/>
          <p:nvPr/>
        </p:nvSpPr>
        <p:spPr>
          <a:xfrm>
            <a:off x="1876902" y="4176474"/>
            <a:ext cx="579883" cy="1019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r>
              <a:t>T</a:t>
            </a:r>
          </a:p>
        </p:txBody>
      </p:sp>
      <p:sp>
        <p:nvSpPr>
          <p:cNvPr id="160" name="T"/>
          <p:cNvSpPr txBox="1"/>
          <p:nvPr/>
        </p:nvSpPr>
        <p:spPr>
          <a:xfrm>
            <a:off x="2576314" y="6439074"/>
            <a:ext cx="579883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r>
              <a:t>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2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4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7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8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1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ntr" presetSubtype="0" fill="hold" grpId="11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9" presetClass="entr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fill="hold" grpId="1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ntr" presetSubtype="0" fill="hold" grpId="15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9" presetClass="entr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ntr" presetSubtype="0" fill="hold" grpId="18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15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18" nodeType="with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1" presetClass="entr" presetSubtype="0" fill="hold" grpId="19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fill="hold" grpId="2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" presetClass="entr" presetSubtype="0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1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2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" presetClass="entr" presetSubtype="0" fill="hold" grpId="22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9" presetClass="entr" fill="hold" grpId="2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" presetClass="entr" presetSubtype="0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2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5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" presetClass="entr" presetSubtype="0" fill="hold" grpId="25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8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1" build="p" animBg="1" advAuto="0"/>
      <p:bldP spid="134" grpId="4" build="p" animBg="1" advAuto="0"/>
      <p:bldP spid="138" grpId="2" animBg="1" advAuto="0"/>
      <p:bldP spid="139" grpId="5" animBg="1" advAuto="0"/>
      <p:bldP spid="140" grpId="7" build="p" animBg="1" advAuto="0"/>
      <p:bldP spid="141" grpId="8" animBg="1" advAuto="0"/>
      <p:bldP spid="142" grpId="10" build="p" animBg="1" advAuto="0"/>
      <p:bldP spid="143" grpId="11" animBg="1" advAuto="0"/>
      <p:bldP spid="144" grpId="3" animBg="1" advAuto="0"/>
      <p:bldP spid="145" grpId="6" animBg="1" advAuto="0"/>
      <p:bldP spid="146" grpId="12" animBg="1" advAuto="0"/>
      <p:bldP spid="147" grpId="14" build="p" animBg="1" advAuto="0"/>
      <p:bldP spid="148" grpId="15" animBg="1" advAuto="0"/>
      <p:bldP spid="149" grpId="16" animBg="1" advAuto="0"/>
      <p:bldP spid="150" grpId="18" build="p" animBg="1" advAuto="0"/>
      <p:bldP spid="151" grpId="24" build="p" animBg="1" advAuto="0"/>
      <p:bldP spid="152" grpId="21" build="p" animBg="1" advAuto="0"/>
      <p:bldP spid="153" grpId="22" animBg="1" advAuto="0"/>
      <p:bldP spid="154" grpId="13" animBg="1" advAuto="0"/>
      <p:bldP spid="155" grpId="17" animBg="1" advAuto="0"/>
      <p:bldP spid="156" grpId="23" animBg="1" advAuto="0"/>
      <p:bldP spid="157" grpId="20" animBg="1" advAuto="0"/>
      <p:bldP spid="158" grpId="9" animBg="1" advAuto="0"/>
      <p:bldP spid="159" grpId="19" animBg="1" advAuto="0"/>
      <p:bldP spid="160" grpId="2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tructure of a Flutter Ap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63659"/>
          </a:xfrm>
          <a:prstGeom prst="rect">
            <a:avLst/>
          </a:prstGeom>
        </p:spPr>
        <p:txBody>
          <a:bodyPr/>
          <a:lstStyle>
            <a:lvl1pPr defTabSz="537463">
              <a:defRPr sz="7360">
                <a:solidFill>
                  <a:srgbClr val="FFCA00"/>
                </a:solidFill>
              </a:defRPr>
            </a:lvl1pPr>
          </a:lstStyle>
          <a:p>
            <a:r>
              <a:t>Structure of a Flutter App</a:t>
            </a:r>
          </a:p>
        </p:txBody>
      </p:sp>
      <p:grpSp>
        <p:nvGrpSpPr>
          <p:cNvPr id="176" name="Group"/>
          <p:cNvGrpSpPr/>
          <p:nvPr/>
        </p:nvGrpSpPr>
        <p:grpSpPr>
          <a:xfrm>
            <a:off x="950836" y="1578946"/>
            <a:ext cx="3830839" cy="7889159"/>
            <a:chOff x="0" y="0"/>
            <a:chExt cx="3830837" cy="7889158"/>
          </a:xfrm>
        </p:grpSpPr>
        <p:grpSp>
          <p:nvGrpSpPr>
            <p:cNvPr id="165" name="Group"/>
            <p:cNvGrpSpPr/>
            <p:nvPr/>
          </p:nvGrpSpPr>
          <p:grpSpPr>
            <a:xfrm>
              <a:off x="-1" y="-1"/>
              <a:ext cx="3830839" cy="7889160"/>
              <a:chOff x="0" y="0"/>
              <a:chExt cx="3830837" cy="7889158"/>
            </a:xfrm>
          </p:grpSpPr>
          <p:sp>
            <p:nvSpPr>
              <p:cNvPr id="163" name="Phone"/>
              <p:cNvSpPr/>
              <p:nvPr/>
            </p:nvSpPr>
            <p:spPr>
              <a:xfrm>
                <a:off x="0" y="0"/>
                <a:ext cx="3830838" cy="78891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8" y="0"/>
                    </a:moveTo>
                    <a:cubicBezTo>
                      <a:pt x="934" y="0"/>
                      <a:pt x="0" y="453"/>
                      <a:pt x="0" y="1004"/>
                    </a:cubicBezTo>
                    <a:lnTo>
                      <a:pt x="0" y="20596"/>
                    </a:lnTo>
                    <a:cubicBezTo>
                      <a:pt x="0" y="21152"/>
                      <a:pt x="934" y="21600"/>
                      <a:pt x="2068" y="21600"/>
                    </a:cubicBezTo>
                    <a:lnTo>
                      <a:pt x="19532" y="21600"/>
                    </a:lnTo>
                    <a:cubicBezTo>
                      <a:pt x="20666" y="21600"/>
                      <a:pt x="21600" y="21147"/>
                      <a:pt x="21600" y="20596"/>
                    </a:cubicBezTo>
                    <a:lnTo>
                      <a:pt x="21600" y="1004"/>
                    </a:lnTo>
                    <a:cubicBezTo>
                      <a:pt x="21600" y="453"/>
                      <a:pt x="20677" y="0"/>
                      <a:pt x="19532" y="0"/>
                    </a:cubicBezTo>
                    <a:lnTo>
                      <a:pt x="2068" y="0"/>
                    </a:lnTo>
                    <a:close/>
                    <a:moveTo>
                      <a:pt x="9142" y="1350"/>
                    </a:moveTo>
                    <a:lnTo>
                      <a:pt x="12468" y="1350"/>
                    </a:lnTo>
                    <a:cubicBezTo>
                      <a:pt x="12758" y="1350"/>
                      <a:pt x="12990" y="1463"/>
                      <a:pt x="12990" y="1604"/>
                    </a:cubicBezTo>
                    <a:cubicBezTo>
                      <a:pt x="12990" y="1744"/>
                      <a:pt x="12758" y="1858"/>
                      <a:pt x="12468" y="1858"/>
                    </a:cubicBezTo>
                    <a:lnTo>
                      <a:pt x="9142" y="1858"/>
                    </a:lnTo>
                    <a:cubicBezTo>
                      <a:pt x="8853" y="1858"/>
                      <a:pt x="8621" y="1744"/>
                      <a:pt x="8621" y="1604"/>
                    </a:cubicBezTo>
                    <a:cubicBezTo>
                      <a:pt x="8621" y="1463"/>
                      <a:pt x="8853" y="1350"/>
                      <a:pt x="9142" y="1350"/>
                    </a:cubicBezTo>
                    <a:close/>
                    <a:moveTo>
                      <a:pt x="1477" y="2927"/>
                    </a:moveTo>
                    <a:lnTo>
                      <a:pt x="20123" y="2927"/>
                    </a:lnTo>
                    <a:lnTo>
                      <a:pt x="20123" y="18985"/>
                    </a:lnTo>
                    <a:lnTo>
                      <a:pt x="1477" y="18985"/>
                    </a:lnTo>
                    <a:lnTo>
                      <a:pt x="1477" y="2927"/>
                    </a:lnTo>
                    <a:close/>
                  </a:path>
                </a:pathLst>
              </a:custGeom>
              <a:solidFill>
                <a:srgbClr val="FE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64" name="Rectangle"/>
              <p:cNvSpPr/>
              <p:nvPr/>
            </p:nvSpPr>
            <p:spPr>
              <a:xfrm>
                <a:off x="1280418" y="2526"/>
                <a:ext cx="1270001" cy="96795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/>
              </a:p>
            </p:txBody>
          </p:sp>
        </p:grpSp>
        <p:sp>
          <p:nvSpPr>
            <p:cNvPr id="166" name="Rectangle"/>
            <p:cNvSpPr/>
            <p:nvPr/>
          </p:nvSpPr>
          <p:spPr>
            <a:xfrm>
              <a:off x="280244" y="1068831"/>
              <a:ext cx="3267053" cy="5850232"/>
            </a:xfrm>
            <a:prstGeom prst="rect">
              <a:avLst/>
            </a:prstGeom>
            <a:solidFill>
              <a:srgbClr val="9F89D7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7" name="Rectangle"/>
            <p:cNvSpPr/>
            <p:nvPr/>
          </p:nvSpPr>
          <p:spPr>
            <a:xfrm>
              <a:off x="281892" y="1086899"/>
              <a:ext cx="3267054" cy="518903"/>
            </a:xfrm>
            <a:prstGeom prst="rect">
              <a:avLst/>
            </a:prstGeom>
            <a:solidFill>
              <a:srgbClr val="FF26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8" name="Rectangle"/>
            <p:cNvSpPr/>
            <p:nvPr/>
          </p:nvSpPr>
          <p:spPr>
            <a:xfrm>
              <a:off x="376107" y="1772497"/>
              <a:ext cx="3078624" cy="5037460"/>
            </a:xfrm>
            <a:prstGeom prst="rect">
              <a:avLst/>
            </a:prstGeom>
            <a:solidFill>
              <a:srgbClr val="0096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69" name="Rectangle"/>
            <p:cNvSpPr/>
            <p:nvPr/>
          </p:nvSpPr>
          <p:spPr>
            <a:xfrm>
              <a:off x="506232" y="1949606"/>
              <a:ext cx="2818374" cy="4683243"/>
            </a:xfrm>
            <a:prstGeom prst="rect">
              <a:avLst/>
            </a:prstGeom>
            <a:solidFill>
              <a:srgbClr val="FFCA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0" name="Line"/>
            <p:cNvSpPr/>
            <p:nvPr/>
          </p:nvSpPr>
          <p:spPr>
            <a:xfrm>
              <a:off x="535699" y="4236477"/>
              <a:ext cx="2759440" cy="1"/>
            </a:xfrm>
            <a:prstGeom prst="line">
              <a:avLst/>
            </a:prstGeom>
            <a:noFill/>
            <a:ln w="25400" cap="flat">
              <a:solidFill>
                <a:srgbClr val="2B2C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1" name="Rectangle"/>
            <p:cNvSpPr/>
            <p:nvPr/>
          </p:nvSpPr>
          <p:spPr>
            <a:xfrm>
              <a:off x="574531" y="2105523"/>
              <a:ext cx="2681776" cy="2003307"/>
            </a:xfrm>
            <a:prstGeom prst="rect">
              <a:avLst/>
            </a:prstGeom>
            <a:solidFill>
              <a:srgbClr val="4F8F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2" name="Line"/>
            <p:cNvSpPr/>
            <p:nvPr/>
          </p:nvSpPr>
          <p:spPr>
            <a:xfrm flipV="1">
              <a:off x="1915418" y="2205758"/>
              <a:ext cx="1" cy="1802836"/>
            </a:xfrm>
            <a:prstGeom prst="line">
              <a:avLst/>
            </a:prstGeom>
            <a:noFill/>
            <a:ln w="25400" cap="flat">
              <a:solidFill>
                <a:srgbClr val="2B2C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3" name="Book"/>
            <p:cNvSpPr/>
            <p:nvPr/>
          </p:nvSpPr>
          <p:spPr>
            <a:xfrm>
              <a:off x="2172259" y="2773704"/>
              <a:ext cx="821565" cy="66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8703"/>
                  </a:lnTo>
                  <a:lnTo>
                    <a:pt x="0" y="17407"/>
                  </a:lnTo>
                  <a:cubicBezTo>
                    <a:pt x="7892" y="17407"/>
                    <a:pt x="10521" y="21600"/>
                    <a:pt x="10521" y="21600"/>
                  </a:cubicBezTo>
                  <a:lnTo>
                    <a:pt x="10521" y="13417"/>
                  </a:lnTo>
                  <a:lnTo>
                    <a:pt x="10521" y="5233"/>
                  </a:lnTo>
                  <a:cubicBezTo>
                    <a:pt x="10521" y="5233"/>
                    <a:pt x="7892" y="0"/>
                    <a:pt x="0" y="0"/>
                  </a:cubicBezTo>
                  <a:close/>
                  <a:moveTo>
                    <a:pt x="21600" y="0"/>
                  </a:moveTo>
                  <a:cubicBezTo>
                    <a:pt x="13708" y="0"/>
                    <a:pt x="11079" y="5233"/>
                    <a:pt x="11079" y="5233"/>
                  </a:cubicBezTo>
                  <a:lnTo>
                    <a:pt x="11079" y="13417"/>
                  </a:lnTo>
                  <a:lnTo>
                    <a:pt x="11079" y="21600"/>
                  </a:lnTo>
                  <a:cubicBezTo>
                    <a:pt x="11079" y="21600"/>
                    <a:pt x="13708" y="17407"/>
                    <a:pt x="21600" y="17407"/>
                  </a:cubicBezTo>
                  <a:lnTo>
                    <a:pt x="21600" y="87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58340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" name="T"/>
            <p:cNvSpPr txBox="1"/>
            <p:nvPr/>
          </p:nvSpPr>
          <p:spPr>
            <a:xfrm>
              <a:off x="926065" y="2597527"/>
              <a:ext cx="579883" cy="10192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/>
              </a:lvl1pPr>
            </a:lstStyle>
            <a:p>
              <a:r>
                <a:t>T</a:t>
              </a:r>
            </a:p>
          </p:txBody>
        </p:sp>
        <p:sp>
          <p:nvSpPr>
            <p:cNvPr id="175" name="T"/>
            <p:cNvSpPr txBox="1"/>
            <p:nvPr/>
          </p:nvSpPr>
          <p:spPr>
            <a:xfrm>
              <a:off x="1625478" y="4860128"/>
              <a:ext cx="579883" cy="10192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/>
              </a:lvl1pPr>
            </a:lstStyle>
            <a:p>
              <a:r>
                <a:t>T</a:t>
              </a:r>
            </a:p>
          </p:txBody>
        </p:sp>
      </p:grpSp>
      <p:pic>
        <p:nvPicPr>
          <p:cNvPr id="177" name="Screen Shot 2020-01-07 at 22.54.17.png" descr="Screen Shot 2020-01-07 at 22.54.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94272" y="1802810"/>
            <a:ext cx="5182056" cy="7441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Demo Tim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CA00"/>
                </a:solidFill>
              </a:defRPr>
            </a:lvl1pPr>
          </a:lstStyle>
          <a:p>
            <a:r>
              <a:t>Demo Time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Axis Align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63659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Axis Alignment</a:t>
            </a:r>
          </a:p>
        </p:txBody>
      </p:sp>
      <p:pic>
        <p:nvPicPr>
          <p:cNvPr id="182" name="PNG image-2.png" descr="PNG image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5360" y="1515146"/>
            <a:ext cx="10851244" cy="813446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Source: https://twitter.com/ecspike/status/1192117455004549121"/>
          <p:cNvSpPr txBox="1"/>
          <p:nvPr/>
        </p:nvSpPr>
        <p:spPr>
          <a:xfrm>
            <a:off x="262710" y="9190411"/>
            <a:ext cx="9589009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Source: </a:t>
            </a:r>
            <a:r>
              <a:rPr u="sng">
                <a:hlinkClick r:id="rId3"/>
              </a:rPr>
              <a:t>https://twitter.com/ecspike/status/1192117455004549121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ist of Resourc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6430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0831">
              <a:defRPr sz="7679">
                <a:solidFill>
                  <a:srgbClr val="FFCA00"/>
                </a:solidFill>
              </a:defRPr>
            </a:lvl1pPr>
          </a:lstStyle>
          <a:p>
            <a:r>
              <a:t>List of Resources</a:t>
            </a:r>
          </a:p>
        </p:txBody>
      </p:sp>
      <p:sp>
        <p:nvSpPr>
          <p:cNvPr id="186" name="Getting Started with Flutter:  http://flutter.dev…"/>
          <p:cNvSpPr txBox="1">
            <a:spLocks noGrp="1"/>
          </p:cNvSpPr>
          <p:nvPr>
            <p:ph type="body" idx="1"/>
          </p:nvPr>
        </p:nvSpPr>
        <p:spPr>
          <a:xfrm>
            <a:off x="694368" y="1473300"/>
            <a:ext cx="11616064" cy="7952131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22275" indent="-422275" defTabSz="554990">
              <a:spcBef>
                <a:spcPts val="3900"/>
              </a:spcBef>
              <a:defRPr sz="4275">
                <a:solidFill>
                  <a:srgbClr val="00C6FE"/>
                </a:solidFill>
              </a:defRPr>
            </a:pPr>
            <a:r>
              <a:t>Getting Started with Flutter:  </a:t>
            </a:r>
            <a:r>
              <a:rPr u="sng">
                <a:hlinkClick r:id="rId2"/>
              </a:rPr>
              <a:t>http://flutter.dev</a:t>
            </a:r>
          </a:p>
          <a:p>
            <a:pPr marL="422275" indent="-422275" defTabSz="554990">
              <a:spcBef>
                <a:spcPts val="3900"/>
              </a:spcBef>
              <a:defRPr sz="4275">
                <a:solidFill>
                  <a:srgbClr val="00C6FE"/>
                </a:solidFill>
              </a:defRPr>
            </a:pPr>
            <a:r>
              <a:t>Flutter </a:t>
            </a:r>
            <a:r>
              <a:rPr u="sng">
                <a:hlinkClick r:id="rId3"/>
              </a:rPr>
              <a:t>API reference documentation</a:t>
            </a:r>
          </a:p>
          <a:p>
            <a:pPr marL="422275" indent="-422275" defTabSz="554990">
              <a:spcBef>
                <a:spcPts val="3900"/>
              </a:spcBef>
              <a:defRPr sz="4275">
                <a:solidFill>
                  <a:srgbClr val="00C6FE"/>
                </a:solidFill>
              </a:defRPr>
            </a:pPr>
            <a:r>
              <a:t>Widget catalog: </a:t>
            </a:r>
            <a:r>
              <a:rPr u="sng">
                <a:hlinkClick r:id="rId4"/>
              </a:rPr>
              <a:t>https://flutter.dev/docs/development/ui/widgets</a:t>
            </a:r>
          </a:p>
          <a:p>
            <a:pPr marL="422275" indent="-422275" defTabSz="554990">
              <a:spcBef>
                <a:spcPts val="3900"/>
              </a:spcBef>
              <a:defRPr sz="4275">
                <a:solidFill>
                  <a:srgbClr val="00C6FE"/>
                </a:solidFill>
              </a:defRPr>
            </a:pPr>
            <a:r>
              <a:t>Use </a:t>
            </a:r>
            <a:r>
              <a:rPr u="sng">
                <a:hlinkClick r:id="rId5"/>
              </a:rPr>
              <a:t>https://dartpad.dev/flutter</a:t>
            </a:r>
            <a:r>
              <a:t> to code without installing; drop /flutter to just use Dart</a:t>
            </a:r>
          </a:p>
          <a:p>
            <a:pPr marL="422275" indent="-422275" defTabSz="554990">
              <a:spcBef>
                <a:spcPts val="3900"/>
              </a:spcBef>
              <a:defRPr sz="4275">
                <a:solidFill>
                  <a:srgbClr val="00C6FE"/>
                </a:solidFill>
              </a:defRPr>
            </a:pPr>
            <a:r>
              <a:rPr i="1"/>
              <a:t>Coming from another platform?</a:t>
            </a:r>
            <a:r>
              <a:t> Docs can be found each of these platforms: </a:t>
            </a:r>
            <a:r>
              <a:rPr u="sng">
                <a:hlinkClick r:id="rId6"/>
              </a:rPr>
              <a:t>iOS</a:t>
            </a:r>
            <a:r>
              <a:t>, </a:t>
            </a:r>
            <a:r>
              <a:rPr u="sng">
                <a:hlinkClick r:id="rId7"/>
              </a:rPr>
              <a:t>Android</a:t>
            </a:r>
            <a:r>
              <a:t>, </a:t>
            </a:r>
            <a:r>
              <a:rPr u="sng">
                <a:hlinkClick r:id="rId8"/>
              </a:rPr>
              <a:t>Web</a:t>
            </a:r>
            <a:r>
              <a:t>, </a:t>
            </a:r>
            <a:r>
              <a:rPr u="sng">
                <a:hlinkClick r:id="rId9"/>
              </a:rPr>
              <a:t>React Native</a:t>
            </a:r>
            <a:r>
              <a:t>, </a:t>
            </a:r>
            <a:r>
              <a:rPr u="sng">
                <a:hlinkClick r:id="rId10"/>
              </a:rPr>
              <a:t>Xamarin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1" build="p" bldLvl="5" animBg="1" advAuto="0"/>
    </p:bld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492</Words>
  <Application>Microsoft Macintosh PowerPoint</Application>
  <PresentationFormat>Custom</PresentationFormat>
  <Paragraphs>76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Helvetica Neue</vt:lpstr>
      <vt:lpstr>Helvetica Neue Light</vt:lpstr>
      <vt:lpstr>Helvetica Neue Medium</vt:lpstr>
      <vt:lpstr>Black</vt:lpstr>
      <vt:lpstr>Introduction to Flutter</vt:lpstr>
      <vt:lpstr>What is Flutter?</vt:lpstr>
      <vt:lpstr>Why Use Flutter?</vt:lpstr>
      <vt:lpstr>Why Use Flutter? con’t</vt:lpstr>
      <vt:lpstr>Structure of a Flutter App</vt:lpstr>
      <vt:lpstr>Structure of a Flutter App</vt:lpstr>
      <vt:lpstr>Demo Time</vt:lpstr>
      <vt:lpstr>Axis Alignment</vt:lpstr>
      <vt:lpstr>List of Resources</vt:lpstr>
      <vt:lpstr>List of Resources con’t</vt:lpstr>
      <vt:lpstr>List of Resources con’t</vt:lpstr>
      <vt:lpstr>List of Resources con’t</vt:lpstr>
      <vt:lpstr>Platforms supported</vt:lpstr>
      <vt:lpstr>Questions?</vt:lpstr>
      <vt:lpstr>Stef’s contact info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Flutter</dc:title>
  <cp:lastModifiedBy>Stephanie Patterson</cp:lastModifiedBy>
  <cp:revision>1</cp:revision>
  <dcterms:modified xsi:type="dcterms:W3CDTF">2020-01-14T20:33:53Z</dcterms:modified>
</cp:coreProperties>
</file>